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notesMasterIdLst>
    <p:notesMasterId r:id="rId13"/>
  </p:notesMasterIdLst>
  <p:sldIdLst>
    <p:sldId id="277" r:id="rId3"/>
    <p:sldId id="258" r:id="rId4"/>
    <p:sldId id="270" r:id="rId5"/>
    <p:sldId id="306" r:id="rId6"/>
    <p:sldId id="278" r:id="rId7"/>
    <p:sldId id="260" r:id="rId8"/>
    <p:sldId id="297" r:id="rId9"/>
    <p:sldId id="307" r:id="rId10"/>
    <p:sldId id="308" r:id="rId11"/>
    <p:sldId id="309" r:id="rId12"/>
  </p:sldIdLst>
  <p:sldSz cx="9144000" cy="6858000" type="screen4x3"/>
  <p:notesSz cx="6858000" cy="9144000"/>
  <p:embeddedFontLst>
    <p:embeddedFont>
      <p:font typeface="微軟正黑體" pitchFamily="34" charset="-12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Georgia" pitchFamily="18" charset="0"/>
      <p:regular r:id="rId20"/>
      <p:bold r:id="rId21"/>
      <p:italic r:id="rId22"/>
      <p:boldItalic r:id="rId23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簡介" id="{CB6BBEF7-9717-4733-A929-535518E6EBF6}">
          <p14:sldIdLst>
            <p14:sldId id="277"/>
            <p14:sldId id="258"/>
          </p14:sldIdLst>
        </p14:section>
        <p14:section name="製作您的簡報" id="{16378913-E5ED-4281-BAF5-F1F938CB0BED}">
          <p14:sldIdLst>
            <p14:sldId id="270"/>
            <p14:sldId id="306"/>
            <p14:sldId id="278"/>
            <p14:sldId id="260"/>
            <p14:sldId id="297"/>
            <p14:sldId id="307"/>
            <p14:sldId id="308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7" autoAdjust="0"/>
    <p:restoredTop sz="89825" autoAdjust="0"/>
  </p:normalViewPr>
  <p:slideViewPr>
    <p:cSldViewPr>
      <p:cViewPr>
        <p:scale>
          <a:sx n="75" d="100"/>
          <a:sy n="75" d="100"/>
        </p:scale>
        <p:origin x="-11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EA878D-DC0C-4D67-B31E-F30E4DB94A11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</dgm:pt>
    <dgm:pt modelId="{57233517-06E7-4FC1-9332-62E88500D5FF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搜尋</a:t>
          </a:r>
          <a:endParaRPr lang="zh-TW" altLang="en-US" dirty="0">
            <a:solidFill>
              <a:schemeClr val="bg1"/>
            </a:solidFill>
          </a:endParaRPr>
        </a:p>
      </dgm:t>
    </dgm:pt>
    <dgm:pt modelId="{9D812397-39E6-45C4-AFA8-C6E99214234D}" type="parTrans" cxnId="{8EB40C82-622B-4392-AAD2-EEC896F38470}">
      <dgm:prSet/>
      <dgm:spPr/>
      <dgm:t>
        <a:bodyPr/>
        <a:lstStyle/>
        <a:p>
          <a:endParaRPr lang="zh-TW" altLang="en-US"/>
        </a:p>
      </dgm:t>
    </dgm:pt>
    <dgm:pt modelId="{5D764E66-6351-4E1A-AE7D-62DDBD84CEE6}" type="sibTrans" cxnId="{8EB40C82-622B-4392-AAD2-EEC896F38470}">
      <dgm:prSet/>
      <dgm:spPr/>
      <dgm:t>
        <a:bodyPr/>
        <a:lstStyle/>
        <a:p>
          <a:endParaRPr lang="zh-TW" altLang="en-US"/>
        </a:p>
      </dgm:t>
    </dgm:pt>
    <dgm:pt modelId="{40E204B2-D14C-42B9-A6D1-C860149E720E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配對</a:t>
          </a:r>
          <a:endParaRPr lang="zh-TW" altLang="en-US" dirty="0">
            <a:solidFill>
              <a:schemeClr val="bg1"/>
            </a:solidFill>
          </a:endParaRPr>
        </a:p>
      </dgm:t>
    </dgm:pt>
    <dgm:pt modelId="{71043ECD-770E-47AD-9569-E6DE81A6F1AD}" type="parTrans" cxnId="{CE2831F3-35B3-402B-B602-E0E9515B5F6C}">
      <dgm:prSet/>
      <dgm:spPr/>
      <dgm:t>
        <a:bodyPr/>
        <a:lstStyle/>
        <a:p>
          <a:endParaRPr lang="zh-TW" altLang="en-US"/>
        </a:p>
      </dgm:t>
    </dgm:pt>
    <dgm:pt modelId="{101B3EDA-9F10-426A-9BFC-E2549E15ABCE}" type="sibTrans" cxnId="{CE2831F3-35B3-402B-B602-E0E9515B5F6C}">
      <dgm:prSet/>
      <dgm:spPr/>
      <dgm:t>
        <a:bodyPr/>
        <a:lstStyle/>
        <a:p>
          <a:endParaRPr lang="zh-TW" altLang="en-US"/>
        </a:p>
      </dgm:t>
    </dgm:pt>
    <dgm:pt modelId="{01D6FFB6-434D-4DAD-9590-76CE7AECF544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帶看</a:t>
          </a:r>
          <a:endParaRPr lang="zh-TW" altLang="en-US" dirty="0">
            <a:solidFill>
              <a:schemeClr val="bg1"/>
            </a:solidFill>
          </a:endParaRPr>
        </a:p>
      </dgm:t>
    </dgm:pt>
    <dgm:pt modelId="{17803CE9-F0F8-440B-8FC5-817BF311258D}" type="parTrans" cxnId="{C5CB6956-2CD5-4855-A8ED-DF28F9998530}">
      <dgm:prSet/>
      <dgm:spPr/>
      <dgm:t>
        <a:bodyPr/>
        <a:lstStyle/>
        <a:p>
          <a:endParaRPr lang="zh-TW" altLang="en-US"/>
        </a:p>
      </dgm:t>
    </dgm:pt>
    <dgm:pt modelId="{C93664D7-3D9B-4E3F-AA71-9A9B77AA9454}" type="sibTrans" cxnId="{C5CB6956-2CD5-4855-A8ED-DF28F9998530}">
      <dgm:prSet/>
      <dgm:spPr/>
      <dgm:t>
        <a:bodyPr/>
        <a:lstStyle/>
        <a:p>
          <a:endParaRPr lang="zh-TW" altLang="en-US"/>
        </a:p>
      </dgm:t>
    </dgm:pt>
    <dgm:pt modelId="{67F65145-78BA-4BD7-992F-BEA7686AD196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斡旋</a:t>
          </a:r>
          <a:endParaRPr lang="zh-TW" altLang="en-US" dirty="0">
            <a:solidFill>
              <a:schemeClr val="bg1"/>
            </a:solidFill>
          </a:endParaRPr>
        </a:p>
      </dgm:t>
    </dgm:pt>
    <dgm:pt modelId="{865F36A4-A10D-461D-A613-72EC7CF89DDB}" type="parTrans" cxnId="{04A17517-B071-450F-AE94-010B42B342C7}">
      <dgm:prSet/>
      <dgm:spPr/>
      <dgm:t>
        <a:bodyPr/>
        <a:lstStyle/>
        <a:p>
          <a:endParaRPr lang="zh-TW" altLang="en-US"/>
        </a:p>
      </dgm:t>
    </dgm:pt>
    <dgm:pt modelId="{2C85A5BE-A0E1-41AC-A10E-5D28812BEB4D}" type="sibTrans" cxnId="{04A17517-B071-450F-AE94-010B42B342C7}">
      <dgm:prSet/>
      <dgm:spPr/>
      <dgm:t>
        <a:bodyPr/>
        <a:lstStyle/>
        <a:p>
          <a:endParaRPr lang="zh-TW" altLang="en-US"/>
        </a:p>
      </dgm:t>
    </dgm:pt>
    <dgm:pt modelId="{292A5529-3316-467E-A5E9-EA9481D6971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成交</a:t>
          </a:r>
          <a:endParaRPr lang="zh-TW" altLang="en-US" dirty="0">
            <a:solidFill>
              <a:schemeClr val="bg1"/>
            </a:solidFill>
          </a:endParaRPr>
        </a:p>
      </dgm:t>
    </dgm:pt>
    <dgm:pt modelId="{0E244745-B242-42CB-80BD-4EF4EB963442}" type="parTrans" cxnId="{CCE1DE3F-DFF4-4D22-9CCE-EC026E0377A3}">
      <dgm:prSet/>
      <dgm:spPr/>
      <dgm:t>
        <a:bodyPr/>
        <a:lstStyle/>
        <a:p>
          <a:endParaRPr lang="zh-TW" altLang="en-US"/>
        </a:p>
      </dgm:t>
    </dgm:pt>
    <dgm:pt modelId="{B702D80F-62FA-4E97-AEBD-44BF3511712D}" type="sibTrans" cxnId="{CCE1DE3F-DFF4-4D22-9CCE-EC026E0377A3}">
      <dgm:prSet/>
      <dgm:spPr/>
      <dgm:t>
        <a:bodyPr/>
        <a:lstStyle/>
        <a:p>
          <a:endParaRPr lang="zh-TW" altLang="en-US"/>
        </a:p>
      </dgm:t>
    </dgm:pt>
    <dgm:pt modelId="{FB041B11-BA8C-4989-A5D0-4EB3FC09DF96}" type="pres">
      <dgm:prSet presAssocID="{4CEA878D-DC0C-4D67-B31E-F30E4DB94A11}" presName="Name0" presStyleCnt="0">
        <dgm:presLayoutVars>
          <dgm:dir/>
          <dgm:animLvl val="lvl"/>
          <dgm:resizeHandles val="exact"/>
        </dgm:presLayoutVars>
      </dgm:prSet>
      <dgm:spPr/>
    </dgm:pt>
    <dgm:pt modelId="{1BE64EC1-E692-448A-AE09-A8FD7B0561CC}" type="pres">
      <dgm:prSet presAssocID="{57233517-06E7-4FC1-9332-62E88500D5F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656620-2833-42B6-82B9-749F38235E3B}" type="pres">
      <dgm:prSet presAssocID="{5D764E66-6351-4E1A-AE7D-62DDBD84CEE6}" presName="parTxOnlySpace" presStyleCnt="0"/>
      <dgm:spPr/>
    </dgm:pt>
    <dgm:pt modelId="{521D3627-6990-4767-AF73-767A2C265E39}" type="pres">
      <dgm:prSet presAssocID="{40E204B2-D14C-42B9-A6D1-C860149E720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B4D0F4-8955-4368-A574-D25DED718E7E}" type="pres">
      <dgm:prSet presAssocID="{101B3EDA-9F10-426A-9BFC-E2549E15ABCE}" presName="parTxOnlySpace" presStyleCnt="0"/>
      <dgm:spPr/>
    </dgm:pt>
    <dgm:pt modelId="{C2B65EDB-A5F3-431A-BC07-AEFD5B5BBE71}" type="pres">
      <dgm:prSet presAssocID="{01D6FFB6-434D-4DAD-9590-76CE7AECF54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3A4475-0D6D-4F7A-BAB4-ECABED21CC09}" type="pres">
      <dgm:prSet presAssocID="{C93664D7-3D9B-4E3F-AA71-9A9B77AA9454}" presName="parTxOnlySpace" presStyleCnt="0"/>
      <dgm:spPr/>
    </dgm:pt>
    <dgm:pt modelId="{6885A8F2-E72B-4334-922E-3309394D1AA2}" type="pres">
      <dgm:prSet presAssocID="{67F65145-78BA-4BD7-992F-BEA7686AD19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2D2A01-09B7-42A9-B543-77A46CC078CC}" type="pres">
      <dgm:prSet presAssocID="{2C85A5BE-A0E1-41AC-A10E-5D28812BEB4D}" presName="parTxOnlySpace" presStyleCnt="0"/>
      <dgm:spPr/>
    </dgm:pt>
    <dgm:pt modelId="{E33121CA-B2C3-43A6-A917-26FFE0209A8A}" type="pres">
      <dgm:prSet presAssocID="{292A5529-3316-467E-A5E9-EA9481D6971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7059F34-FE1E-40E4-B8FE-F0451D0C3638}" type="presOf" srcId="{67F65145-78BA-4BD7-992F-BEA7686AD196}" destId="{6885A8F2-E72B-4334-922E-3309394D1AA2}" srcOrd="0" destOrd="0" presId="urn:microsoft.com/office/officeart/2005/8/layout/chevron1"/>
    <dgm:cxn modelId="{CCE1DE3F-DFF4-4D22-9CCE-EC026E0377A3}" srcId="{4CEA878D-DC0C-4D67-B31E-F30E4DB94A11}" destId="{292A5529-3316-467E-A5E9-EA9481D6971D}" srcOrd="4" destOrd="0" parTransId="{0E244745-B242-42CB-80BD-4EF4EB963442}" sibTransId="{B702D80F-62FA-4E97-AEBD-44BF3511712D}"/>
    <dgm:cxn modelId="{39F80B0A-8693-412A-8C8C-3C28BD53E4AE}" type="presOf" srcId="{292A5529-3316-467E-A5E9-EA9481D6971D}" destId="{E33121CA-B2C3-43A6-A917-26FFE0209A8A}" srcOrd="0" destOrd="0" presId="urn:microsoft.com/office/officeart/2005/8/layout/chevron1"/>
    <dgm:cxn modelId="{8503DCD3-4FB6-45F1-8A2A-20C3053F80AF}" type="presOf" srcId="{57233517-06E7-4FC1-9332-62E88500D5FF}" destId="{1BE64EC1-E692-448A-AE09-A8FD7B0561CC}" srcOrd="0" destOrd="0" presId="urn:microsoft.com/office/officeart/2005/8/layout/chevron1"/>
    <dgm:cxn modelId="{BA0F7A05-8206-4634-B794-22EBD84E6527}" type="presOf" srcId="{4CEA878D-DC0C-4D67-B31E-F30E4DB94A11}" destId="{FB041B11-BA8C-4989-A5D0-4EB3FC09DF96}" srcOrd="0" destOrd="0" presId="urn:microsoft.com/office/officeart/2005/8/layout/chevron1"/>
    <dgm:cxn modelId="{04A17517-B071-450F-AE94-010B42B342C7}" srcId="{4CEA878D-DC0C-4D67-B31E-F30E4DB94A11}" destId="{67F65145-78BA-4BD7-992F-BEA7686AD196}" srcOrd="3" destOrd="0" parTransId="{865F36A4-A10D-461D-A613-72EC7CF89DDB}" sibTransId="{2C85A5BE-A0E1-41AC-A10E-5D28812BEB4D}"/>
    <dgm:cxn modelId="{C5CB6956-2CD5-4855-A8ED-DF28F9998530}" srcId="{4CEA878D-DC0C-4D67-B31E-F30E4DB94A11}" destId="{01D6FFB6-434D-4DAD-9590-76CE7AECF544}" srcOrd="2" destOrd="0" parTransId="{17803CE9-F0F8-440B-8FC5-817BF311258D}" sibTransId="{C93664D7-3D9B-4E3F-AA71-9A9B77AA9454}"/>
    <dgm:cxn modelId="{8D09A644-1795-472F-9569-A39B4A809822}" type="presOf" srcId="{40E204B2-D14C-42B9-A6D1-C860149E720E}" destId="{521D3627-6990-4767-AF73-767A2C265E39}" srcOrd="0" destOrd="0" presId="urn:microsoft.com/office/officeart/2005/8/layout/chevron1"/>
    <dgm:cxn modelId="{7AE10B58-9C96-4DFB-9101-393200E17A2D}" type="presOf" srcId="{01D6FFB6-434D-4DAD-9590-76CE7AECF544}" destId="{C2B65EDB-A5F3-431A-BC07-AEFD5B5BBE71}" srcOrd="0" destOrd="0" presId="urn:microsoft.com/office/officeart/2005/8/layout/chevron1"/>
    <dgm:cxn modelId="{CE2831F3-35B3-402B-B602-E0E9515B5F6C}" srcId="{4CEA878D-DC0C-4D67-B31E-F30E4DB94A11}" destId="{40E204B2-D14C-42B9-A6D1-C860149E720E}" srcOrd="1" destOrd="0" parTransId="{71043ECD-770E-47AD-9569-E6DE81A6F1AD}" sibTransId="{101B3EDA-9F10-426A-9BFC-E2549E15ABCE}"/>
    <dgm:cxn modelId="{8EB40C82-622B-4392-AAD2-EEC896F38470}" srcId="{4CEA878D-DC0C-4D67-B31E-F30E4DB94A11}" destId="{57233517-06E7-4FC1-9332-62E88500D5FF}" srcOrd="0" destOrd="0" parTransId="{9D812397-39E6-45C4-AFA8-C6E99214234D}" sibTransId="{5D764E66-6351-4E1A-AE7D-62DDBD84CEE6}"/>
    <dgm:cxn modelId="{726CF97F-ED37-4E26-AFFE-E03B878FFA6C}" type="presParOf" srcId="{FB041B11-BA8C-4989-A5D0-4EB3FC09DF96}" destId="{1BE64EC1-E692-448A-AE09-A8FD7B0561CC}" srcOrd="0" destOrd="0" presId="urn:microsoft.com/office/officeart/2005/8/layout/chevron1"/>
    <dgm:cxn modelId="{14ED951F-8170-4B02-9889-AFAFFBC435F7}" type="presParOf" srcId="{FB041B11-BA8C-4989-A5D0-4EB3FC09DF96}" destId="{83656620-2833-42B6-82B9-749F38235E3B}" srcOrd="1" destOrd="0" presId="urn:microsoft.com/office/officeart/2005/8/layout/chevron1"/>
    <dgm:cxn modelId="{28999736-9424-4F06-AEAC-09BDC12FEA81}" type="presParOf" srcId="{FB041B11-BA8C-4989-A5D0-4EB3FC09DF96}" destId="{521D3627-6990-4767-AF73-767A2C265E39}" srcOrd="2" destOrd="0" presId="urn:microsoft.com/office/officeart/2005/8/layout/chevron1"/>
    <dgm:cxn modelId="{53809DF3-3FC7-4525-876A-B6157B344D85}" type="presParOf" srcId="{FB041B11-BA8C-4989-A5D0-4EB3FC09DF96}" destId="{76B4D0F4-8955-4368-A574-D25DED718E7E}" srcOrd="3" destOrd="0" presId="urn:microsoft.com/office/officeart/2005/8/layout/chevron1"/>
    <dgm:cxn modelId="{7EA2DA1C-B383-4F42-9666-B60F3590AB13}" type="presParOf" srcId="{FB041B11-BA8C-4989-A5D0-4EB3FC09DF96}" destId="{C2B65EDB-A5F3-431A-BC07-AEFD5B5BBE71}" srcOrd="4" destOrd="0" presId="urn:microsoft.com/office/officeart/2005/8/layout/chevron1"/>
    <dgm:cxn modelId="{A4776D12-9904-42B3-BA7C-19EF0958E1DA}" type="presParOf" srcId="{FB041B11-BA8C-4989-A5D0-4EB3FC09DF96}" destId="{1C3A4475-0D6D-4F7A-BAB4-ECABED21CC09}" srcOrd="5" destOrd="0" presId="urn:microsoft.com/office/officeart/2005/8/layout/chevron1"/>
    <dgm:cxn modelId="{35571613-1C89-45E7-A2FF-F88D674FF553}" type="presParOf" srcId="{FB041B11-BA8C-4989-A5D0-4EB3FC09DF96}" destId="{6885A8F2-E72B-4334-922E-3309394D1AA2}" srcOrd="6" destOrd="0" presId="urn:microsoft.com/office/officeart/2005/8/layout/chevron1"/>
    <dgm:cxn modelId="{B251077D-062C-4800-AA43-D9380DD16506}" type="presParOf" srcId="{FB041B11-BA8C-4989-A5D0-4EB3FC09DF96}" destId="{1A2D2A01-09B7-42A9-B543-77A46CC078CC}" srcOrd="7" destOrd="0" presId="urn:microsoft.com/office/officeart/2005/8/layout/chevron1"/>
    <dgm:cxn modelId="{4B4474D1-D246-477C-A1DB-5D92F001801A}" type="presParOf" srcId="{FB041B11-BA8C-4989-A5D0-4EB3FC09DF96}" destId="{E33121CA-B2C3-43A6-A917-26FFE0209A8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64EC1-E692-448A-AE09-A8FD7B0561CC}">
      <dsp:nvSpPr>
        <dsp:cNvPr id="0" name=""/>
        <dsp:cNvSpPr/>
      </dsp:nvSpPr>
      <dsp:spPr>
        <a:xfrm>
          <a:off x="1363" y="869707"/>
          <a:ext cx="1213646" cy="48545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搜尋</a:t>
          </a:r>
          <a:endParaRPr lang="zh-TW" altLang="en-US" sz="2100" kern="1200" dirty="0">
            <a:solidFill>
              <a:schemeClr val="bg1"/>
            </a:solidFill>
          </a:endParaRPr>
        </a:p>
      </dsp:txBody>
      <dsp:txXfrm>
        <a:off x="244092" y="869707"/>
        <a:ext cx="728188" cy="485458"/>
      </dsp:txXfrm>
    </dsp:sp>
    <dsp:sp modelId="{521D3627-6990-4767-AF73-767A2C265E39}">
      <dsp:nvSpPr>
        <dsp:cNvPr id="0" name=""/>
        <dsp:cNvSpPr/>
      </dsp:nvSpPr>
      <dsp:spPr>
        <a:xfrm>
          <a:off x="1093645" y="869707"/>
          <a:ext cx="1213646" cy="48545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配對</a:t>
          </a:r>
          <a:endParaRPr lang="zh-TW" altLang="en-US" sz="2100" kern="1200" dirty="0">
            <a:solidFill>
              <a:schemeClr val="bg1"/>
            </a:solidFill>
          </a:endParaRPr>
        </a:p>
      </dsp:txBody>
      <dsp:txXfrm>
        <a:off x="1336374" y="869707"/>
        <a:ext cx="728188" cy="485458"/>
      </dsp:txXfrm>
    </dsp:sp>
    <dsp:sp modelId="{C2B65EDB-A5F3-431A-BC07-AEFD5B5BBE71}">
      <dsp:nvSpPr>
        <dsp:cNvPr id="0" name=""/>
        <dsp:cNvSpPr/>
      </dsp:nvSpPr>
      <dsp:spPr>
        <a:xfrm>
          <a:off x="2185927" y="869707"/>
          <a:ext cx="1213646" cy="48545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帶看</a:t>
          </a:r>
          <a:endParaRPr lang="zh-TW" altLang="en-US" sz="2100" kern="1200" dirty="0">
            <a:solidFill>
              <a:schemeClr val="bg1"/>
            </a:solidFill>
          </a:endParaRPr>
        </a:p>
      </dsp:txBody>
      <dsp:txXfrm>
        <a:off x="2428656" y="869707"/>
        <a:ext cx="728188" cy="485458"/>
      </dsp:txXfrm>
    </dsp:sp>
    <dsp:sp modelId="{6885A8F2-E72B-4334-922E-3309394D1AA2}">
      <dsp:nvSpPr>
        <dsp:cNvPr id="0" name=""/>
        <dsp:cNvSpPr/>
      </dsp:nvSpPr>
      <dsp:spPr>
        <a:xfrm>
          <a:off x="3278209" y="869707"/>
          <a:ext cx="1213646" cy="48545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斡旋</a:t>
          </a:r>
          <a:endParaRPr lang="zh-TW" altLang="en-US" sz="2100" kern="1200" dirty="0">
            <a:solidFill>
              <a:schemeClr val="bg1"/>
            </a:solidFill>
          </a:endParaRPr>
        </a:p>
      </dsp:txBody>
      <dsp:txXfrm>
        <a:off x="3520938" y="869707"/>
        <a:ext cx="728188" cy="485458"/>
      </dsp:txXfrm>
    </dsp:sp>
    <dsp:sp modelId="{E33121CA-B2C3-43A6-A917-26FFE0209A8A}">
      <dsp:nvSpPr>
        <dsp:cNvPr id="0" name=""/>
        <dsp:cNvSpPr/>
      </dsp:nvSpPr>
      <dsp:spPr>
        <a:xfrm>
          <a:off x="4370491" y="869707"/>
          <a:ext cx="1213646" cy="48545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成交</a:t>
          </a:r>
          <a:endParaRPr lang="zh-TW" altLang="en-US" sz="2100" kern="1200" dirty="0">
            <a:solidFill>
              <a:schemeClr val="bg1"/>
            </a:solidFill>
          </a:endParaRPr>
        </a:p>
      </dsp:txBody>
      <dsp:txXfrm>
        <a:off x="4613220" y="869707"/>
        <a:ext cx="728188" cy="485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0F830A1-3891-4B82-A120-081866556DA0}" type="datetimeFigureOut">
              <a:pPr/>
              <a:t>12/17/2009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8CC9574-A819-4FE4-99A7-1E27AD09ADC2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2218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mtClean="0"/>
              <a:t>這個 </a:t>
            </a:r>
            <a:r>
              <a:rPr lang="zh-TW" dirty="0" smtClean="0"/>
              <a:t>簡報示範 PowerPoint 的新功能，而且使用投影片放映來檢視的效果最佳。這些投影片是為了讓您瞭解，使用 PowerPoint 2010 可以讓您建立出多棒的簡報!</a:t>
            </a:r>
          </a:p>
          <a:p>
            <a:endParaRPr lang="zh-TW" dirty="0" smtClean="0"/>
          </a:p>
          <a:p>
            <a:r>
              <a:rPr lang="zh-TW" dirty="0" smtClean="0"/>
              <a:t>如需更多範例範本，請按一下 [檔案] 索引標籤，然後在 [新增] 索引標籤上按一下 [範例範本]。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zh-TW" smtClean="0"/>
              <a:pPr/>
              <a:t>1</a:t>
            </a:fld>
            <a:endParaRPr lang="zh-TW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10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zh-TW" smtClean="0"/>
              <a:pPr/>
              <a:t>2</a:t>
            </a:fld>
            <a:endParaRPr lang="zh-TW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3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4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5</a:t>
            </a:fld>
            <a:endParaRPr lang="zh-TW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6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7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8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9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體 (含標題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按一下圖示以新增多媒體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直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    按一下以編輯母片標題樣式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TW" sz="3000" b="1" cap="all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TW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二個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文字的標題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TW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TW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TW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TW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TW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7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6.jpeg"/><Relationship Id="rId9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與競爭對手的差異化優勢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zh-TW" altLang="en-US" sz="5600" b="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永</a:t>
            </a:r>
            <a:r>
              <a:rPr lang="zh-TW" altLang="en-US" sz="5600" b="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慶</a:t>
            </a:r>
            <a:r>
              <a:rPr lang="zh-TW" altLang="en-US" sz="5600" b="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房屋</a:t>
            </a:r>
            <a:r>
              <a:rPr lang="en-US" altLang="zh-TW" sz="5600" b="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600" b="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5600" b="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成立</a:t>
            </a:r>
            <a:r>
              <a:rPr lang="zh-TW" altLang="en-US" sz="5600" b="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之初的市場環境</a:t>
            </a:r>
            <a:endParaRPr lang="zh-TW" sz="5600" b="0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1</a:t>
            </a:fld>
            <a:endParaRPr kumimoji="0"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900" y="1254294"/>
            <a:ext cx="4953000" cy="2654573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儘管信義房屋領先推出不少創新服務，但在網路看屋方面，</a:t>
            </a:r>
            <a:r>
              <a:rPr lang="zh-TW" altLang="en-US" sz="20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永慶卻捷足先登，略勝一籌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2003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年八月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永慶公開</a:t>
            </a:r>
            <a:r>
              <a:rPr lang="zh-TW" altLang="en-US" sz="20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「影音宅速配」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網路線上看屋，配合強力的媒體造勢，一炮而紅，拿下影音看屋一哥，伴隨著房地產的復甦業績蒸蒸日上，讓信義嘗到輕敵的苦澀滋味。</a:t>
            </a: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062" y="356541"/>
            <a:ext cx="5468556" cy="7939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zh-TW" altLang="en-US" sz="44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影</a:t>
            </a:r>
            <a:r>
              <a:rPr lang="zh-TW" altLang="en-US" sz="4400" b="1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音看屋一哥</a:t>
            </a:r>
            <a:endParaRPr lang="zh-TW" sz="4400" b="1" dirty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018">
            <a:off x="7834024" y="2845970"/>
            <a:ext cx="1031813" cy="2283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6882" y="267512"/>
            <a:ext cx="1584446" cy="2438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0596" y="356541"/>
            <a:ext cx="828109" cy="2133600"/>
          </a:xfrm>
          <a:prstGeom prst="rect">
            <a:avLst/>
          </a:prstGeom>
        </p:spPr>
      </p:pic>
      <p:sp>
        <p:nvSpPr>
          <p:cNvPr id="19" name="Left-Right Arrow 18"/>
          <p:cNvSpPr/>
          <p:nvPr/>
        </p:nvSpPr>
        <p:spPr>
          <a:xfrm rot="5400000">
            <a:off x="6208854" y="2544283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 rot="10800000">
            <a:off x="7298752" y="3868422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7846803">
            <a:off x="7097263" y="2788412"/>
            <a:ext cx="819804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62818" y="2490141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3" name="Oval 22"/>
          <p:cNvSpPr/>
          <p:nvPr/>
        </p:nvSpPr>
        <p:spPr>
          <a:xfrm>
            <a:off x="6488050" y="3994685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4" name="Oval 23"/>
          <p:cNvSpPr/>
          <p:nvPr/>
        </p:nvSpPr>
        <p:spPr>
          <a:xfrm>
            <a:off x="6488050" y="3993389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5" name="Oval 24"/>
          <p:cNvSpPr/>
          <p:nvPr/>
        </p:nvSpPr>
        <p:spPr>
          <a:xfrm>
            <a:off x="7729263" y="399030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6" name="Oval 25"/>
          <p:cNvSpPr/>
          <p:nvPr/>
        </p:nvSpPr>
        <p:spPr>
          <a:xfrm>
            <a:off x="6485609" y="399565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7" name="Oval 26"/>
          <p:cNvSpPr/>
          <p:nvPr/>
        </p:nvSpPr>
        <p:spPr>
          <a:xfrm>
            <a:off x="6483258" y="399379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altLang="zh-TW" smtClean="0"/>
              <a:pPr/>
              <a:t>10</a:t>
            </a:fld>
            <a:endParaRPr kumimoji="0" lang="zh-TW" altLang="en-US"/>
          </a:p>
        </p:txBody>
      </p:sp>
      <p:pic>
        <p:nvPicPr>
          <p:cNvPr id="2051" name="Picture 3" descr="C:\Users\513\Desktop\customicondesign-office5-png\png\Autocomplete256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58" y="3204680"/>
            <a:ext cx="1752599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73187"/>
            <a:ext cx="1638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64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278 0.22037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3889 -1.11111E-6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1788 -0.18403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2786E-6 L -0.13664 0.00046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3 L -0.00261 -0.21911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46 L 0.11458 -0.18079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兩大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房仲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業 成立時間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783560" y="1730067"/>
            <a:ext cx="2057400" cy="2708434"/>
            <a:chOff x="762000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  <a:endParaRPr lang="zh-TW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416" y="2666898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永慶</a:t>
              </a:r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房屋</a:t>
              </a:r>
              <a:endParaRPr lang="en-US" altLang="zh-TW" sz="2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</a:pPr>
              <a:endParaRPr lang="en-US" altLang="zh-TW" sz="28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TW" sz="28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1988</a:t>
              </a:r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zh-TW" sz="2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85900" y="1730067"/>
            <a:ext cx="2057400" cy="2708434"/>
            <a:chOff x="6324600" y="1587511"/>
            <a:chExt cx="20574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1</a:t>
              </a:r>
              <a:endParaRPr lang="zh-TW" sz="17000" b="1" dirty="0">
                <a:solidFill>
                  <a:srgbClr val="65B131">
                    <a:alpha val="64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1810" y="267465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信義</a:t>
              </a:r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房屋</a:t>
              </a:r>
              <a:endParaRPr lang="en-US" altLang="zh-TW" sz="28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</a:pPr>
              <a:endParaRPr lang="en-US" altLang="zh-TW" sz="2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TW" sz="28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1987</a:t>
              </a:r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28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pic>
        <p:nvPicPr>
          <p:cNvPr id="1026" name="Picture 2" descr="信義房屋仲介的企業識別標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94" y="4198798"/>
            <a:ext cx="1905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68" y="5000158"/>
            <a:ext cx="2695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10"/>
          <p:cNvSpPr txBox="1"/>
          <p:nvPr/>
        </p:nvSpPr>
        <p:spPr>
          <a:xfrm>
            <a:off x="533400" y="1524000"/>
            <a:ext cx="8215064" cy="608856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永慶房屋的創業資歷僅僅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比信義少一年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，長期以來，雙方一路明爭暗鬥不斷。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6" name="Oval 5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7000" b="1" dirty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1</a:t>
            </a:r>
            <a:endParaRPr lang="zh-TW" sz="17000" b="1" dirty="0">
              <a:solidFill>
                <a:srgbClr val="65B131">
                  <a:alpha val="64000"/>
                </a:srgbClr>
              </a:solidFill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931046" y="1625682"/>
            <a:ext cx="5867400" cy="154151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4000" cap="none" dirty="0" smtClean="0">
                <a:latin typeface="微軟正黑體" pitchFamily="34" charset="-120"/>
                <a:ea typeface="微軟正黑體" pitchFamily="34" charset="-120"/>
              </a:rPr>
              <a:t>信義房屋</a:t>
            </a:r>
            <a:endParaRPr lang="zh-TW" sz="28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  <p:pic>
        <p:nvPicPr>
          <p:cNvPr id="10" name="Picture 2" descr="信義房屋仲介的企業識別標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" y="4133180"/>
            <a:ext cx="2052291" cy="18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59832" y="2780928"/>
            <a:ext cx="5634806" cy="21447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信義房屋董事長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周俊吉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二十多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年前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還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只是一家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代書事務所的負責人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當時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台灣從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日本引進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新式房仲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周俊吉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嗅到這股趨勢，便成立信義房屋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11319"/>
            <a:ext cx="50958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1143000"/>
            <a:ext cx="7355848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當時房仲界尚未專業化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掮客」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就是房仲經紀人的坊間印象。</a:t>
            </a:r>
          </a:p>
          <a:p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但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周俊吉強打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專業牌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一路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提出不少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創新服務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很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快就建立清新的品牌形象。</a:t>
            </a:r>
          </a:p>
          <a:p>
            <a:endParaRPr lang="en-US" altLang="zh-TW" sz="20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一九九○年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股市大跌萬點</a:t>
            </a:r>
            <a:r>
              <a:rPr lang="zh-TW" altLang="en-US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拖累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房市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，但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信義卻逆勢做到轉虧為盈。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信義房屋成立初期</a:t>
            </a:r>
            <a:endParaRPr 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  <p:pic>
        <p:nvPicPr>
          <p:cNvPr id="3074" name="Picture 2" descr="C:\Users\513\Desktop\finance_icon_set\finance_icons\PNG\png256\coin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8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1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15816" y="1340768"/>
            <a:ext cx="5867400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4000" cap="none" dirty="0" smtClean="0">
                <a:latin typeface="微軟正黑體" pitchFamily="34" charset="-120"/>
                <a:ea typeface="微軟正黑體" pitchFamily="34" charset="-120"/>
                <a:cs typeface="+mn-cs"/>
              </a:rPr>
              <a:t>永慶房屋</a:t>
            </a:r>
            <a:endParaRPr 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zh-TW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sz="17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2</a:t>
            </a:r>
            <a:endParaRPr lang="zh-TW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sp>
        <p:nvSpPr>
          <p:cNvPr id="7" name="TextBox 10"/>
          <p:cNvSpPr txBox="1"/>
          <p:nvPr/>
        </p:nvSpPr>
        <p:spPr>
          <a:xfrm>
            <a:off x="3059832" y="2780928"/>
            <a:ext cx="5634806" cy="2520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信義房屋成立的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第二年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永慶房屋成立。</a:t>
            </a:r>
          </a:p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一開始走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直營店模式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直到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○二年成立全台的加盟系統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市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占率及營收規模才逐步擴大。</a:t>
            </a:r>
          </a:p>
          <a:p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從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一開始，永慶就亦步亦趨緊咬著信義不放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卻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始終被視為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老二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7" y="4725144"/>
            <a:ext cx="2695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224" y="1998736"/>
            <a:ext cx="1396256" cy="182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永慶房屋組織圖</a:t>
            </a:r>
            <a:endParaRPr 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980728"/>
            <a:ext cx="5544617" cy="577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2854"/>
            <a:ext cx="4953000" cy="2654573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2002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，永慶強打</a:t>
            </a:r>
            <a:r>
              <a:rPr lang="zh-TW" altLang="en-US" sz="2000" b="1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「ＰＤＡ宅速配」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廣告。</a:t>
            </a:r>
          </a:p>
          <a:p>
            <a:endParaRPr lang="en-US" altLang="zh-TW" sz="2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大力宣傳</a:t>
            </a:r>
            <a:r>
              <a:rPr lang="zh-TW" altLang="en-US" sz="2000" b="1" dirty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sz="2000" b="1" dirty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永慶房屋即將領先信義房屋一分鐘」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的系列廣告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這支在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YouTube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網站還看得到的電視廣告，片頭一開始的對白是：</a:t>
            </a:r>
            <a:r>
              <a:rPr lang="zh-TW" altLang="en-US" sz="2000" b="1" dirty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「問問你的仲介經紀人，一分鐘他能為你做些什麼？」</a:t>
            </a:r>
          </a:p>
          <a:p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首次直接把矛頭對準信義。</a:t>
            </a:r>
          </a:p>
          <a:p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402" y="188640"/>
            <a:ext cx="5468556" cy="79390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r>
              <a:rPr lang="zh-TW" altLang="en-US" sz="44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永</a:t>
            </a:r>
            <a:r>
              <a:rPr lang="zh-TW" altLang="en-US" sz="4400" b="1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慶的ＰＤＡ宅速配</a:t>
            </a:r>
            <a:endParaRPr lang="zh-TW" sz="4400" b="1" dirty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018">
            <a:off x="7834024" y="2845970"/>
            <a:ext cx="1031813" cy="2283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6882" y="267512"/>
            <a:ext cx="1584446" cy="2438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0596" y="356541"/>
            <a:ext cx="828109" cy="2133600"/>
          </a:xfrm>
          <a:prstGeom prst="rect">
            <a:avLst/>
          </a:prstGeom>
        </p:spPr>
      </p:pic>
      <p:sp>
        <p:nvSpPr>
          <p:cNvPr id="19" name="Left-Right Arrow 18"/>
          <p:cNvSpPr/>
          <p:nvPr/>
        </p:nvSpPr>
        <p:spPr>
          <a:xfrm rot="5400000">
            <a:off x="6208854" y="2544283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 rot="10800000">
            <a:off x="7298752" y="3868422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7846803">
            <a:off x="7097263" y="2788412"/>
            <a:ext cx="819804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62818" y="2490141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3" name="Oval 22"/>
          <p:cNvSpPr/>
          <p:nvPr/>
        </p:nvSpPr>
        <p:spPr>
          <a:xfrm>
            <a:off x="6488050" y="3994685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4" name="Oval 23"/>
          <p:cNvSpPr/>
          <p:nvPr/>
        </p:nvSpPr>
        <p:spPr>
          <a:xfrm>
            <a:off x="6488050" y="3993389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5" name="Oval 24"/>
          <p:cNvSpPr/>
          <p:nvPr/>
        </p:nvSpPr>
        <p:spPr>
          <a:xfrm>
            <a:off x="7729263" y="399030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6" name="Oval 25"/>
          <p:cNvSpPr/>
          <p:nvPr/>
        </p:nvSpPr>
        <p:spPr>
          <a:xfrm>
            <a:off x="6485609" y="399565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7" name="Oval 26"/>
          <p:cNvSpPr/>
          <p:nvPr/>
        </p:nvSpPr>
        <p:spPr>
          <a:xfrm>
            <a:off x="6483258" y="399379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  <p:pic>
        <p:nvPicPr>
          <p:cNvPr id="2051" name="Picture 3" descr="C:\Users\513\Desktop\customicondesign-office5-png\png\Autocomplete256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58" y="3204680"/>
            <a:ext cx="1752599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95654"/>
            <a:ext cx="2880320" cy="22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278 0.22037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3889 -1.11111E-6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1788 -0.18403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2786E-6 L -0.13664 0.00046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3 L -0.00261 -0.21911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46 L 0.11458 -0.18079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988840"/>
            <a:ext cx="4953000" cy="265457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永慶房屋表示，房仲業在買賣屋過程中係扮演居間及代理之角色。</a:t>
            </a:r>
            <a:endParaRPr lang="en-US" altLang="zh-TW" sz="2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服務過程中客戶必須歷經五大階段，</a:t>
            </a:r>
            <a:endParaRPr lang="en-US" altLang="zh-TW" sz="2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包括</a:t>
            </a:r>
            <a:r>
              <a:rPr lang="zh-TW" altLang="en-US" sz="20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搜尋、配對、帶看、斡旋及成交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042" y="1089762"/>
            <a:ext cx="5468556" cy="7939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en-US" altLang="zh-TW" sz="44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PDA</a:t>
            </a:r>
            <a:r>
              <a:rPr lang="zh-TW" altLang="en-US" sz="44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en-US" altLang="zh-TW" sz="44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sz="44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化工具</a:t>
            </a:r>
            <a:br>
              <a:rPr lang="zh-TW" altLang="en-US" sz="44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4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提升搜尋及配對效率 </a:t>
            </a:r>
            <a:endParaRPr lang="zh-TW" sz="4400" b="1" dirty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018">
            <a:off x="7834024" y="2845970"/>
            <a:ext cx="1031813" cy="2283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6882" y="267512"/>
            <a:ext cx="1584446" cy="2438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0596" y="356541"/>
            <a:ext cx="828109" cy="2133600"/>
          </a:xfrm>
          <a:prstGeom prst="rect">
            <a:avLst/>
          </a:prstGeom>
        </p:spPr>
      </p:pic>
      <p:sp>
        <p:nvSpPr>
          <p:cNvPr id="19" name="Left-Right Arrow 18"/>
          <p:cNvSpPr/>
          <p:nvPr/>
        </p:nvSpPr>
        <p:spPr>
          <a:xfrm rot="5400000">
            <a:off x="6208854" y="2544283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 rot="10800000">
            <a:off x="7298752" y="3868422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7846803">
            <a:off x="7097263" y="2788412"/>
            <a:ext cx="819804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62818" y="2490141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3" name="Oval 22"/>
          <p:cNvSpPr/>
          <p:nvPr/>
        </p:nvSpPr>
        <p:spPr>
          <a:xfrm>
            <a:off x="6488050" y="3994685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4" name="Oval 23"/>
          <p:cNvSpPr/>
          <p:nvPr/>
        </p:nvSpPr>
        <p:spPr>
          <a:xfrm>
            <a:off x="6488050" y="3993389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5" name="Oval 24"/>
          <p:cNvSpPr/>
          <p:nvPr/>
        </p:nvSpPr>
        <p:spPr>
          <a:xfrm>
            <a:off x="7729263" y="399030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6" name="Oval 25"/>
          <p:cNvSpPr/>
          <p:nvPr/>
        </p:nvSpPr>
        <p:spPr>
          <a:xfrm>
            <a:off x="6485609" y="399565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7" name="Oval 26"/>
          <p:cNvSpPr/>
          <p:nvPr/>
        </p:nvSpPr>
        <p:spPr>
          <a:xfrm>
            <a:off x="6483258" y="399379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altLang="zh-TW" smtClean="0"/>
              <a:pPr/>
              <a:t>8</a:t>
            </a:fld>
            <a:endParaRPr kumimoji="0" lang="zh-TW" altLang="en-US"/>
          </a:p>
        </p:txBody>
      </p:sp>
      <p:pic>
        <p:nvPicPr>
          <p:cNvPr id="2051" name="Picture 3" descr="C:\Users\513\Desktop\customicondesign-office5-png\png\Autocomplete256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58" y="3204680"/>
            <a:ext cx="1752599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408702172"/>
              </p:ext>
            </p:extLst>
          </p:nvPr>
        </p:nvGraphicFramePr>
        <p:xfrm>
          <a:off x="21456" y="3868422"/>
          <a:ext cx="5585502" cy="222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847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278 0.22037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3889 -1.11111E-6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1788 -0.18403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2786E-6 L -0.13664 0.00046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3 L -0.00261 -0.21911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46 L 0.11458 -0.18079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988840"/>
            <a:ext cx="4953000" cy="265457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「宅速配，一分鐘配好對」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，乃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意指「在一分鐘內完成購屋買賣條件配對搜尋」，以及</a:t>
            </a:r>
            <a:r>
              <a:rPr lang="zh-TW" altLang="en-US" sz="20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「在一分鐘內完成潛在買方或賣方物件配對搜尋」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等宅速配所提升的功能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該廣告重點及訴求以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PDA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化工具，提升搜尋及配對效率。</a:t>
            </a:r>
          </a:p>
          <a:p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042" y="1089762"/>
            <a:ext cx="5468556" cy="7939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zh-TW" altLang="en-US" sz="44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宅</a:t>
            </a:r>
            <a:r>
              <a:rPr lang="zh-TW" altLang="en-US" sz="4400" b="1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速配</a:t>
            </a:r>
            <a:r>
              <a:rPr lang="zh-TW" altLang="en-US" sz="44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4400" b="1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4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sz="4400" b="1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分鐘配好對</a:t>
            </a:r>
            <a:endParaRPr lang="zh-TW" sz="4400" b="1" dirty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018">
            <a:off x="7834024" y="2845970"/>
            <a:ext cx="1031813" cy="2283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6882" y="267512"/>
            <a:ext cx="1584446" cy="2438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0596" y="356541"/>
            <a:ext cx="828109" cy="2133600"/>
          </a:xfrm>
          <a:prstGeom prst="rect">
            <a:avLst/>
          </a:prstGeom>
        </p:spPr>
      </p:pic>
      <p:sp>
        <p:nvSpPr>
          <p:cNvPr id="19" name="Left-Right Arrow 18"/>
          <p:cNvSpPr/>
          <p:nvPr/>
        </p:nvSpPr>
        <p:spPr>
          <a:xfrm rot="5400000">
            <a:off x="6208854" y="2544283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 rot="10800000">
            <a:off x="7298752" y="3868422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7846803">
            <a:off x="7097263" y="2788412"/>
            <a:ext cx="819804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62818" y="2490141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3" name="Oval 22"/>
          <p:cNvSpPr/>
          <p:nvPr/>
        </p:nvSpPr>
        <p:spPr>
          <a:xfrm>
            <a:off x="6488050" y="3994685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4" name="Oval 23"/>
          <p:cNvSpPr/>
          <p:nvPr/>
        </p:nvSpPr>
        <p:spPr>
          <a:xfrm>
            <a:off x="6488050" y="3993389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5" name="Oval 24"/>
          <p:cNvSpPr/>
          <p:nvPr/>
        </p:nvSpPr>
        <p:spPr>
          <a:xfrm>
            <a:off x="7729263" y="399030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6" name="Oval 25"/>
          <p:cNvSpPr/>
          <p:nvPr/>
        </p:nvSpPr>
        <p:spPr>
          <a:xfrm>
            <a:off x="6485609" y="399565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7" name="Oval 26"/>
          <p:cNvSpPr/>
          <p:nvPr/>
        </p:nvSpPr>
        <p:spPr>
          <a:xfrm>
            <a:off x="6483258" y="399379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altLang="zh-TW" smtClean="0"/>
              <a:pPr/>
              <a:t>9</a:t>
            </a:fld>
            <a:endParaRPr kumimoji="0" lang="zh-TW" altLang="en-US"/>
          </a:p>
        </p:txBody>
      </p:sp>
      <p:pic>
        <p:nvPicPr>
          <p:cNvPr id="2051" name="Picture 3" descr="C:\Users\513\Desktop\customicondesign-office5-png\png\Autocomplete256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58" y="3204680"/>
            <a:ext cx="1752599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60" y="4293538"/>
            <a:ext cx="3652936" cy="230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88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278 0.22037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3889 -1.11111E-6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1788 -0.18403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2786E-6 L -0.13664 0.00046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3 L -0.00261 -0.21911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46 L 0.11458 -0.18079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永慶房屋成立之初的市場環境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DEC0B1-045F-4D2B-9CFB-C3ABF03765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永慶房屋成立之初的市場環境</Template>
  <TotalTime>0</TotalTime>
  <Words>626</Words>
  <Application>Microsoft Office PowerPoint</Application>
  <PresentationFormat>如螢幕大小 (4:3)</PresentationFormat>
  <Paragraphs>103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Arial</vt:lpstr>
      <vt:lpstr>新細明體</vt:lpstr>
      <vt:lpstr>微軟正黑體</vt:lpstr>
      <vt:lpstr>Calibri</vt:lpstr>
      <vt:lpstr>Georgia</vt:lpstr>
      <vt:lpstr>永慶房屋成立之初的市場環境</vt:lpstr>
      <vt:lpstr>永慶房屋 成立之初的市場環境</vt:lpstr>
      <vt:lpstr>PowerPoint 簡報</vt:lpstr>
      <vt:lpstr>信義房屋</vt:lpstr>
      <vt:lpstr>信義房屋成立初期</vt:lpstr>
      <vt:lpstr>永慶房屋</vt:lpstr>
      <vt:lpstr>永慶房屋組織圖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2011-04-01T02:27:28Z</dcterms:created>
  <dcterms:modified xsi:type="dcterms:W3CDTF">2011-04-01T03:39:30Z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TC101674551</vt:lpwstr>
  </property>
</Properties>
</file>